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56" r:id="rId2"/>
    <p:sldId id="264" r:id="rId3"/>
    <p:sldId id="268" r:id="rId4"/>
    <p:sldId id="272" r:id="rId5"/>
    <p:sldId id="279" r:id="rId6"/>
    <p:sldId id="290" r:id="rId7"/>
    <p:sldId id="280" r:id="rId8"/>
    <p:sldId id="291" r:id="rId9"/>
    <p:sldId id="281" r:id="rId10"/>
    <p:sldId id="292" r:id="rId11"/>
    <p:sldId id="282" r:id="rId12"/>
    <p:sldId id="293" r:id="rId13"/>
    <p:sldId id="283" r:id="rId14"/>
    <p:sldId id="294" r:id="rId15"/>
    <p:sldId id="284" r:id="rId16"/>
    <p:sldId id="295" r:id="rId17"/>
    <p:sldId id="285" r:id="rId18"/>
    <p:sldId id="296" r:id="rId19"/>
    <p:sldId id="286" r:id="rId20"/>
    <p:sldId id="297" r:id="rId21"/>
    <p:sldId id="287" r:id="rId22"/>
    <p:sldId id="298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81CB9F-EEC1-40A8-9A3E-2389F4ED09E0}">
          <p14:sldIdLst>
            <p14:sldId id="256"/>
            <p14:sldId id="264"/>
            <p14:sldId id="268"/>
            <p14:sldId id="272"/>
            <p14:sldId id="279"/>
            <p14:sldId id="290"/>
            <p14:sldId id="280"/>
            <p14:sldId id="291"/>
            <p14:sldId id="281"/>
            <p14:sldId id="292"/>
            <p14:sldId id="282"/>
            <p14:sldId id="293"/>
            <p14:sldId id="283"/>
            <p14:sldId id="294"/>
            <p14:sldId id="284"/>
            <p14:sldId id="295"/>
            <p14:sldId id="285"/>
            <p14:sldId id="296"/>
            <p14:sldId id="286"/>
            <p14:sldId id="297"/>
            <p14:sldId id="287"/>
            <p14:sldId id="298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FFFAF0"/>
    <a:srgbClr val="FDF5E6"/>
    <a:srgbClr val="C0C0C0"/>
    <a:srgbClr val="FFC715"/>
    <a:srgbClr val="FFD757"/>
    <a:srgbClr val="FFE48F"/>
    <a:srgbClr val="3D3D3D"/>
    <a:srgbClr val="CC0099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54" autoAdjust="0"/>
    <p:restoredTop sz="96247" autoAdjust="0"/>
  </p:normalViewPr>
  <p:slideViewPr>
    <p:cSldViewPr snapToGrid="0">
      <p:cViewPr>
        <p:scale>
          <a:sx n="110" d="100"/>
          <a:sy n="110" d="100"/>
        </p:scale>
        <p:origin x="6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5D4FC-9B57-49A7-AD75-36B72BEB741E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6C521-BBD8-4A9A-BFD5-D005402555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85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5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7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83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42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55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50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18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5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86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6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26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BDB74-E047-437D-A0B5-CE18194C4F6A}" type="datetimeFigureOut">
              <a:rPr lang="en-GB" smtClean="0"/>
              <a:t>06/10/2025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C7C4B-8784-413E-B28F-8BABBDB178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80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FD70693-50E9-4800-4751-45F31660196B}"/>
              </a:ext>
            </a:extLst>
          </p:cNvPr>
          <p:cNvSpPr txBox="1"/>
          <p:nvPr/>
        </p:nvSpPr>
        <p:spPr>
          <a:xfrm>
            <a:off x="447878" y="2659568"/>
            <a:ext cx="71950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/>
              <a:t>Besiktas GAIN Istanbul Report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96B73-15C6-408F-4628-1A1E2E6374D2}"/>
              </a:ext>
            </a:extLst>
          </p:cNvPr>
          <p:cNvSpPr txBox="1"/>
          <p:nvPr/>
        </p:nvSpPr>
        <p:spPr>
          <a:xfrm>
            <a:off x="447894" y="3554971"/>
            <a:ext cx="18473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AE8ED-1B8C-2C57-7A15-564F95A2F9F7}"/>
              </a:ext>
            </a:extLst>
          </p:cNvPr>
          <p:cNvSpPr txBox="1"/>
          <p:nvPr/>
        </p:nvSpPr>
        <p:spPr>
          <a:xfrm>
            <a:off x="447873" y="3438350"/>
            <a:ext cx="2061205" cy="800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 Oct 2025, Istanbul</a:t>
            </a:r>
            <a:endParaRPr lang="tr-TR" sz="180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GB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(Created on 6 Oct 2025)</a:t>
            </a:r>
          </a:p>
          <a:p>
            <a:endParaRPr lang="en-GB" sz="180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6A391-D54C-381D-F710-45764CD5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361" y="2284633"/>
            <a:ext cx="1800048" cy="18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08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F132C-DF2A-ABD6-C3D4-C1A95C675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506FC0-BB8C-1DF1-19B4-7A8D56BAB7E1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0D684B-039F-D7EF-2BF4-1B188823A312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F99E34-A121-0BDC-81ED-030C6EE55AB3}"/>
              </a:ext>
            </a:extLst>
          </p:cNvPr>
          <p:cNvSpPr txBox="1"/>
          <p:nvPr/>
        </p:nvSpPr>
        <p:spPr>
          <a:xfrm>
            <a:off x="174182" y="476044"/>
            <a:ext cx="391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Jonah MATHEWS | SG/F | #0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9A63F0-5503-E899-6ACD-768B525BE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214174-3655-C41B-9A1E-81DC2A1B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78"/>
          <a:stretch>
            <a:fillRect/>
          </a:stretch>
        </p:blipFill>
        <p:spPr>
          <a:xfrm>
            <a:off x="9830057" y="147320"/>
            <a:ext cx="2164110" cy="1255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C7789B-0850-A398-3D45-1E6F65AF7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/>
          <a:stretch>
            <a:fillRect/>
          </a:stretch>
        </p:blipFill>
        <p:spPr>
          <a:xfrm>
            <a:off x="1075260" y="2889558"/>
            <a:ext cx="4338874" cy="39684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54CC65-8C2F-41EB-A0D6-B0AD17333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"/>
          <a:stretch>
            <a:fillRect/>
          </a:stretch>
        </p:blipFill>
        <p:spPr>
          <a:xfrm>
            <a:off x="6758286" y="2889558"/>
            <a:ext cx="4188372" cy="396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BEDA0-240D-3183-D53C-AE209EDCD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98" y="1443584"/>
            <a:ext cx="7351380" cy="14459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8032A2-F7A7-C420-23E4-DAC8E1A0F175}"/>
              </a:ext>
            </a:extLst>
          </p:cNvPr>
          <p:cNvCxnSpPr>
            <a:cxnSpLocks/>
          </p:cNvCxnSpPr>
          <p:nvPr/>
        </p:nvCxnSpPr>
        <p:spPr>
          <a:xfrm>
            <a:off x="5862184" y="3021874"/>
            <a:ext cx="0" cy="333291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2CF9A5-418C-5211-A53F-C052674D33F6}"/>
              </a:ext>
            </a:extLst>
          </p:cNvPr>
          <p:cNvSpPr txBox="1"/>
          <p:nvPr/>
        </p:nvSpPr>
        <p:spPr>
          <a:xfrm>
            <a:off x="0" y="6304002"/>
            <a:ext cx="2016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2024/25 Box Score Percentile Rankings</a:t>
            </a:r>
          </a:p>
          <a:p>
            <a:endParaRPr lang="en-GB" sz="1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1F6032-CF6C-FD59-682B-D037A9804204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166470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1AACB-C5FB-1188-8FF5-CDC41143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6039FC-97BF-442C-CA25-8DF08BF14FE8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C7B9C-C120-3454-4FB6-B1F7F007B3E6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0588F4-4CD8-DCAD-9CED-4DCA4EDFFA82}"/>
              </a:ext>
            </a:extLst>
          </p:cNvPr>
          <p:cNvSpPr txBox="1"/>
          <p:nvPr/>
        </p:nvSpPr>
        <p:spPr>
          <a:xfrm>
            <a:off x="174182" y="476044"/>
            <a:ext cx="391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Jonah MATHEWS | SG/F | #0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3E46F-BFC5-5C0D-22D5-08D5771D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3A04A8-29D4-2C34-630D-669A9B88C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78"/>
          <a:stretch>
            <a:fillRect/>
          </a:stretch>
        </p:blipFill>
        <p:spPr>
          <a:xfrm>
            <a:off x="9830057" y="147320"/>
            <a:ext cx="2164110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CC81-F437-144D-80C2-67BDCA986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607" y="1938351"/>
            <a:ext cx="4829064" cy="4726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09E18-C56F-E0F9-CAA0-E27CE56A5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0" y="1626049"/>
            <a:ext cx="5033543" cy="5033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6B3A9A-9BF5-129E-C28A-AC9E59293CD1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C6D98D-5815-5374-A5BE-6C3E6506B344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1933F3-EB01-55A2-11DB-805A6A889DB9}"/>
              </a:ext>
            </a:extLst>
          </p:cNvPr>
          <p:cNvSpPr txBox="1"/>
          <p:nvPr/>
        </p:nvSpPr>
        <p:spPr>
          <a:xfrm>
            <a:off x="8311622" y="1594429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</p:spTree>
    <p:extLst>
      <p:ext uri="{BB962C8B-B14F-4D97-AF65-F5344CB8AC3E}">
        <p14:creationId xmlns:p14="http://schemas.microsoft.com/office/powerpoint/2010/main" val="3389392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8F03C-BB79-A9A2-5A4C-C1DF538F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ED93AF-791E-F9CF-B458-13292509BCF2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B09E35-8076-C440-A14C-CF11CF83BE8E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217E76-E054-699B-D0F2-ADED3B4206CC}"/>
              </a:ext>
            </a:extLst>
          </p:cNvPr>
          <p:cNvSpPr txBox="1"/>
          <p:nvPr/>
        </p:nvSpPr>
        <p:spPr>
          <a:xfrm>
            <a:off x="174192" y="476044"/>
            <a:ext cx="291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Yigit ARSLAN | F | #7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EF9EAC-37B6-3161-5D7C-E254E184C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10766A-C703-D6CB-38FF-B7C5569D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6"/>
          <a:stretch>
            <a:fillRect/>
          </a:stretch>
        </p:blipFill>
        <p:spPr>
          <a:xfrm>
            <a:off x="9835515" y="83782"/>
            <a:ext cx="2251710" cy="1321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8DE4BC-51CF-EC48-F8A1-9686DE0C3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/>
          <a:stretch>
            <a:fillRect/>
          </a:stretch>
        </p:blipFill>
        <p:spPr>
          <a:xfrm>
            <a:off x="1757978" y="3501003"/>
            <a:ext cx="3555379" cy="3348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A04DF-1936-4357-7B34-CDA0D24E5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" y="1472573"/>
            <a:ext cx="6984254" cy="20284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D30469-DEBE-9673-5869-22676EC3C60E}"/>
              </a:ext>
            </a:extLst>
          </p:cNvPr>
          <p:cNvCxnSpPr>
            <a:cxnSpLocks/>
          </p:cNvCxnSpPr>
          <p:nvPr/>
        </p:nvCxnSpPr>
        <p:spPr>
          <a:xfrm>
            <a:off x="7246846" y="1560327"/>
            <a:ext cx="0" cy="5209129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A63CDC7-8BBF-1F0B-C613-8CBD6C299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99" y="1750425"/>
            <a:ext cx="4802760" cy="4802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638BC6-C800-0FB4-6453-6C7944DEFF42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332124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31276-4EB1-C965-32D4-7B4FEBA5E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2A5BBB-5C08-54C6-A6B0-B7743C73D8EE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3D057C-3520-440B-D238-640C89827161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802359-27FF-227F-12C9-EDC9F7963822}"/>
              </a:ext>
            </a:extLst>
          </p:cNvPr>
          <p:cNvSpPr txBox="1"/>
          <p:nvPr/>
        </p:nvSpPr>
        <p:spPr>
          <a:xfrm>
            <a:off x="174192" y="476044"/>
            <a:ext cx="291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Yigit ARSLAN | F | #7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BA7C8D-0BF8-20C3-1C9E-7BC22FBF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B7DF39-5E4F-4D16-D2D3-F772B5801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6"/>
          <a:stretch>
            <a:fillRect/>
          </a:stretch>
        </p:blipFill>
        <p:spPr>
          <a:xfrm>
            <a:off x="9835515" y="83782"/>
            <a:ext cx="2251710" cy="1321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9D5834-C178-6361-814B-346DBBC33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737" y="1932983"/>
            <a:ext cx="4837745" cy="472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91BA86-68B9-14A0-2DE0-97282367A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3" y="1747976"/>
            <a:ext cx="4911616" cy="49116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6319D8-4585-FCE7-4444-00E94414D278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1AE5EE-870B-ED9E-226E-46A03B3CB66D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2378CF-AA37-254F-3570-0EE1F2D4D9D2}"/>
              </a:ext>
            </a:extLst>
          </p:cNvPr>
          <p:cNvSpPr txBox="1"/>
          <p:nvPr/>
        </p:nvSpPr>
        <p:spPr>
          <a:xfrm>
            <a:off x="8394092" y="1587197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</p:spTree>
    <p:extLst>
      <p:ext uri="{BB962C8B-B14F-4D97-AF65-F5344CB8AC3E}">
        <p14:creationId xmlns:p14="http://schemas.microsoft.com/office/powerpoint/2010/main" val="373730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934B9-25C3-453A-E63E-EB0C3B20C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D55166-58F5-BB8F-E7B8-309CEA9F69CD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3FBC6D-BCAA-EAFE-5815-949296342C1A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CFEB5F-9D0D-12CC-B646-FB3C517A529E}"/>
              </a:ext>
            </a:extLst>
          </p:cNvPr>
          <p:cNvSpPr txBox="1"/>
          <p:nvPr/>
        </p:nvSpPr>
        <p:spPr>
          <a:xfrm>
            <a:off x="174192" y="476044"/>
            <a:ext cx="361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Anthony BROWN | F | #21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AD8906-FE07-D8B5-06CD-173F313D7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DEC9F-4763-0B5F-D6F7-452AB9CFD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2"/>
          <a:stretch>
            <a:fillRect/>
          </a:stretch>
        </p:blipFill>
        <p:spPr>
          <a:xfrm>
            <a:off x="9877538" y="148076"/>
            <a:ext cx="2125241" cy="1255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FA3C7-2536-FCBF-A4A8-18E10E01D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"/>
          <a:stretch>
            <a:fillRect/>
          </a:stretch>
        </p:blipFill>
        <p:spPr>
          <a:xfrm>
            <a:off x="1776374" y="3351936"/>
            <a:ext cx="3736149" cy="3506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EFCA27-DC33-7B39-4DD6-729CE80C0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6" y="1442830"/>
            <a:ext cx="6626653" cy="190882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E412DE-3E03-07C4-24A0-1252BC8B0BFE}"/>
              </a:ext>
            </a:extLst>
          </p:cNvPr>
          <p:cNvCxnSpPr>
            <a:cxnSpLocks/>
          </p:cNvCxnSpPr>
          <p:nvPr/>
        </p:nvCxnSpPr>
        <p:spPr>
          <a:xfrm>
            <a:off x="7246846" y="1560327"/>
            <a:ext cx="0" cy="5209129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A437E6-CE5C-ED30-9911-9D07A70DE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698" y="1825253"/>
            <a:ext cx="4800908" cy="48009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A017CA-D087-C0AA-CE0E-959B61AB39AE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388510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E1312-2BE2-D85D-38C8-BBEEB82E4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25DC55-A0F5-BE24-4A5F-F24C572FD4F3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B440C6-4653-E91B-2E8C-0B0B42C55271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B29A00-F9D2-F66F-C9F6-0A6220EEB11C}"/>
              </a:ext>
            </a:extLst>
          </p:cNvPr>
          <p:cNvSpPr txBox="1"/>
          <p:nvPr/>
        </p:nvSpPr>
        <p:spPr>
          <a:xfrm>
            <a:off x="174192" y="476044"/>
            <a:ext cx="361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Anthony BROWN | F | #21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B850BD-983C-11A4-92CC-8D047AFA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D159F8-A031-344B-5C4B-AF77412DF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82"/>
          <a:stretch>
            <a:fillRect/>
          </a:stretch>
        </p:blipFill>
        <p:spPr>
          <a:xfrm>
            <a:off x="9877538" y="148076"/>
            <a:ext cx="2125241" cy="1255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76B93-79F1-470C-B05D-28C6FB23C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484" y="1807821"/>
            <a:ext cx="4942918" cy="4851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385FB0-B3F7-5C9F-A47C-0638CA70D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3" y="1579795"/>
            <a:ext cx="5085787" cy="50857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D57ED-87DD-8AEE-D82B-C0EEA6DCEC0E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389732-AB0D-990B-5AC4-D71F724A6EB0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0E0904-6E94-AA34-3E64-49F94A63DFD8}"/>
              </a:ext>
            </a:extLst>
          </p:cNvPr>
          <p:cNvSpPr txBox="1"/>
          <p:nvPr/>
        </p:nvSpPr>
        <p:spPr>
          <a:xfrm>
            <a:off x="8342426" y="1497835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</p:spTree>
    <p:extLst>
      <p:ext uri="{BB962C8B-B14F-4D97-AF65-F5344CB8AC3E}">
        <p14:creationId xmlns:p14="http://schemas.microsoft.com/office/powerpoint/2010/main" val="33025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FC99F-7C72-6DF7-D39D-EBA539155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4FE18C-5174-D447-BAF1-15B2287FAB52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ECA906-522D-5950-FC4F-8EE1025D809E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925A5E-4D3D-47DF-A80A-64D76C37D576}"/>
              </a:ext>
            </a:extLst>
          </p:cNvPr>
          <p:cNvSpPr txBox="1"/>
          <p:nvPr/>
        </p:nvSpPr>
        <p:spPr>
          <a:xfrm>
            <a:off x="174192" y="476044"/>
            <a:ext cx="350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Conor MORGAN | PF | #9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019604-FE2A-2211-CB8F-B953BA48D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A489BD-395D-F63E-0B64-78C8B6990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50"/>
          <a:stretch>
            <a:fillRect/>
          </a:stretch>
        </p:blipFill>
        <p:spPr>
          <a:xfrm>
            <a:off x="9921196" y="148076"/>
            <a:ext cx="2045291" cy="1255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A0676-83C4-0870-C1AB-4941EE145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7"/>
          <a:stretch>
            <a:fillRect/>
          </a:stretch>
        </p:blipFill>
        <p:spPr>
          <a:xfrm>
            <a:off x="1967266" y="3530863"/>
            <a:ext cx="3421153" cy="3238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696C90-4763-EB11-FCEF-549342E27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" y="1453345"/>
            <a:ext cx="7005751" cy="20414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0237A-BA21-C516-C176-E8512EA6E8B5}"/>
              </a:ext>
            </a:extLst>
          </p:cNvPr>
          <p:cNvCxnSpPr>
            <a:cxnSpLocks/>
          </p:cNvCxnSpPr>
          <p:nvPr/>
        </p:nvCxnSpPr>
        <p:spPr>
          <a:xfrm>
            <a:off x="7246846" y="1560327"/>
            <a:ext cx="0" cy="5209129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DA7E2B-B8F2-DC83-6C08-3FEA4B1328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78" y="1936397"/>
            <a:ext cx="4708522" cy="4708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71944E-FE51-9377-4238-8CDE9678B529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861302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21603-8F9E-B058-6BEF-0A9E3BB21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628EC-1826-D132-721B-965602FC2D58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DC3035-F2A9-8FD4-C18B-C54069F499B8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869D5F-C672-935C-CB7E-65B59BF6EBC5}"/>
              </a:ext>
            </a:extLst>
          </p:cNvPr>
          <p:cNvSpPr txBox="1"/>
          <p:nvPr/>
        </p:nvSpPr>
        <p:spPr>
          <a:xfrm>
            <a:off x="174192" y="476044"/>
            <a:ext cx="3503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Conor MORGAN | PF | #9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DAC6CB-7BF6-C5C6-7399-F172D4CA8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3C586D-4F5C-05B4-7187-0C6FD39CD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50"/>
          <a:stretch>
            <a:fillRect/>
          </a:stretch>
        </p:blipFill>
        <p:spPr>
          <a:xfrm>
            <a:off x="9921196" y="148076"/>
            <a:ext cx="2045291" cy="1255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FC3E91-0EB8-EB83-CA41-CF0A6314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843" y="1896704"/>
            <a:ext cx="4930014" cy="4804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C4FCD-44EB-74D9-E1AD-437D613D665A}"/>
              </a:ext>
            </a:extLst>
          </p:cNvPr>
          <p:cNvSpPr txBox="1"/>
          <p:nvPr/>
        </p:nvSpPr>
        <p:spPr>
          <a:xfrm>
            <a:off x="5286333" y="1558134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11964-A20B-9AF8-1FA7-510DAD2FEF14}"/>
              </a:ext>
            </a:extLst>
          </p:cNvPr>
          <p:cNvSpPr txBox="1"/>
          <p:nvPr/>
        </p:nvSpPr>
        <p:spPr>
          <a:xfrm>
            <a:off x="174189" y="913740"/>
            <a:ext cx="158248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404605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A5BC2-E9C9-063E-5B9C-4077350A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948886-F824-5A2E-73BD-2B42BE245371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03CC5-6842-667D-4010-796DF2200B82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23BDC6-AE5C-DBC3-8647-E07B7F4E2DC7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74F126-F2C9-26C3-0F10-79156E869396}"/>
              </a:ext>
            </a:extLst>
          </p:cNvPr>
          <p:cNvSpPr txBox="1"/>
          <p:nvPr/>
        </p:nvSpPr>
        <p:spPr>
          <a:xfrm>
            <a:off x="174192" y="476044"/>
            <a:ext cx="3319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Vitto BROWN | PF | #33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884E87-C957-3F29-DBFD-4A8AAFCB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2ACFC-8050-A414-912A-142706960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4"/>
          <a:stretch>
            <a:fillRect/>
          </a:stretch>
        </p:blipFill>
        <p:spPr>
          <a:xfrm>
            <a:off x="9883611" y="148076"/>
            <a:ext cx="2094613" cy="1255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167D7-C352-061E-7912-964F3FF3F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5"/>
          <a:stretch>
            <a:fillRect/>
          </a:stretch>
        </p:blipFill>
        <p:spPr>
          <a:xfrm>
            <a:off x="1086139" y="2846707"/>
            <a:ext cx="4340512" cy="40112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87209-25C2-3068-9E8D-FA648DC48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"/>
          <a:stretch>
            <a:fillRect/>
          </a:stretch>
        </p:blipFill>
        <p:spPr>
          <a:xfrm>
            <a:off x="6873203" y="2771434"/>
            <a:ext cx="4057714" cy="3847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CA8D3-7228-92A8-2F13-84B29562B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70" y="1442832"/>
            <a:ext cx="7313827" cy="12069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70A8BC-1EDE-4E97-36C5-9DF33B290A70}"/>
              </a:ext>
            </a:extLst>
          </p:cNvPr>
          <p:cNvCxnSpPr>
            <a:cxnSpLocks/>
          </p:cNvCxnSpPr>
          <p:nvPr/>
        </p:nvCxnSpPr>
        <p:spPr>
          <a:xfrm>
            <a:off x="5862184" y="3021874"/>
            <a:ext cx="0" cy="333291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02B9EF-C6C2-40F9-A94E-89291531371C}"/>
              </a:ext>
            </a:extLst>
          </p:cNvPr>
          <p:cNvSpPr txBox="1"/>
          <p:nvPr/>
        </p:nvSpPr>
        <p:spPr>
          <a:xfrm>
            <a:off x="1681187" y="2653406"/>
            <a:ext cx="3540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2024/25 Box Score Percentile Rankings (</a:t>
            </a:r>
            <a:r>
              <a:rPr lang="en-GB" sz="1200" b="1" dirty="0" err="1"/>
              <a:t>EuroLeague</a:t>
            </a:r>
            <a:r>
              <a:rPr lang="en-GB" sz="1200" b="1" dirty="0"/>
              <a:t>)</a:t>
            </a:r>
          </a:p>
          <a:p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70666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CEE76-A74E-2F1A-187B-F03B7FC72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722CDC-B56F-A018-59A5-6AC2038A1AB6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724415-29B3-2CB0-629D-C9D56D666EDB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31CDC6-B0BE-C6E0-5760-1BF934BAA1E4}"/>
              </a:ext>
            </a:extLst>
          </p:cNvPr>
          <p:cNvSpPr txBox="1"/>
          <p:nvPr/>
        </p:nvSpPr>
        <p:spPr>
          <a:xfrm>
            <a:off x="174192" y="476044"/>
            <a:ext cx="3319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Vitto BROWN | PF | #33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DC8613-0D68-7CD6-2F01-4F08C6C0F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A12BE5-8477-832F-1892-73716CF49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4"/>
          <a:stretch>
            <a:fillRect/>
          </a:stretch>
        </p:blipFill>
        <p:spPr>
          <a:xfrm>
            <a:off x="9883611" y="148076"/>
            <a:ext cx="2094613" cy="1255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957E44-FB14-9370-053B-A5D396AAF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485" y="1942517"/>
            <a:ext cx="4826455" cy="4717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4155E-3278-E1F6-044E-37DE30535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" y="1552432"/>
            <a:ext cx="5107160" cy="5107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496074-8515-D503-25DD-845E53A256E4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F4EED1-B9D0-42F3-3F3B-44E3D0805CCB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9008F0-0040-3F4E-C158-84A6E36354A9}"/>
              </a:ext>
            </a:extLst>
          </p:cNvPr>
          <p:cNvSpPr txBox="1"/>
          <p:nvPr/>
        </p:nvSpPr>
        <p:spPr>
          <a:xfrm>
            <a:off x="8272434" y="1560327"/>
            <a:ext cx="1937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EuroLeague</a:t>
            </a:r>
            <a:r>
              <a:rPr lang="en-GB" sz="1600" b="1" dirty="0"/>
              <a:t> 2024/25</a:t>
            </a:r>
          </a:p>
        </p:txBody>
      </p:sp>
    </p:spTree>
    <p:extLst>
      <p:ext uri="{BB962C8B-B14F-4D97-AF65-F5344CB8AC3E}">
        <p14:creationId xmlns:p14="http://schemas.microsoft.com/office/powerpoint/2010/main" val="210859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7E9CD-405F-B9F8-6BDE-42F40DADD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2B416C-8C05-AFE7-0DC3-C8A930DD8159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2C55D-1D09-4AFF-22CC-5DF38B8BACE4}"/>
              </a:ext>
            </a:extLst>
          </p:cNvPr>
          <p:cNvSpPr txBox="1"/>
          <p:nvPr/>
        </p:nvSpPr>
        <p:spPr>
          <a:xfrm>
            <a:off x="174184" y="480851"/>
            <a:ext cx="359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Team </a:t>
            </a:r>
            <a:r>
              <a:rPr lang="tr-TR" sz="2400" b="1" dirty="0" err="1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Matchup</a:t>
            </a:r>
            <a:r>
              <a:rPr lang="tr-TR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tr-TR" sz="2400" b="1" dirty="0" err="1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Cheatsheet</a:t>
            </a:r>
            <a:endParaRPr lang="en-GB" sz="2400" b="1" dirty="0">
              <a:solidFill>
                <a:schemeClr val="bg1"/>
              </a:solidFill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4F736-E7A4-4F2E-69B5-02D4DFF5FF45}"/>
              </a:ext>
            </a:extLst>
          </p:cNvPr>
          <p:cNvSpPr txBox="1"/>
          <p:nvPr/>
        </p:nvSpPr>
        <p:spPr>
          <a:xfrm>
            <a:off x="174185" y="902160"/>
            <a:ext cx="3291542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1" dirty="0">
                <a:solidFill>
                  <a:srgbClr val="B0B0B0"/>
                </a:solidFill>
              </a:rPr>
              <a:t>202</a:t>
            </a:r>
            <a:r>
              <a:rPr lang="en-GB" sz="1801" dirty="0">
                <a:solidFill>
                  <a:srgbClr val="B0B0B0"/>
                </a:solidFill>
              </a:rPr>
              <a:t>5-26</a:t>
            </a:r>
            <a:r>
              <a:rPr lang="tr-TR" sz="1801" dirty="0">
                <a:solidFill>
                  <a:srgbClr val="B0B0B0"/>
                </a:solidFill>
              </a:rPr>
              <a:t> </a:t>
            </a:r>
            <a:r>
              <a:rPr lang="tr-TR" sz="1801" dirty="0" err="1">
                <a:solidFill>
                  <a:srgbClr val="B0B0B0"/>
                </a:solidFill>
              </a:rPr>
              <a:t>EuroCup</a:t>
            </a:r>
            <a:r>
              <a:rPr lang="tr-TR" sz="1801" dirty="0">
                <a:solidFill>
                  <a:srgbClr val="B0B0B0"/>
                </a:solidFill>
              </a:rPr>
              <a:t> </a:t>
            </a:r>
            <a:r>
              <a:rPr lang="tr-TR" sz="1801" dirty="0" err="1">
                <a:solidFill>
                  <a:srgbClr val="B0B0B0"/>
                </a:solidFill>
              </a:rPr>
              <a:t>Regular</a:t>
            </a:r>
            <a:r>
              <a:rPr lang="tr-TR" sz="1801" dirty="0">
                <a:solidFill>
                  <a:srgbClr val="B0B0B0"/>
                </a:solidFill>
              </a:rPr>
              <a:t> </a:t>
            </a:r>
            <a:r>
              <a:rPr lang="tr-TR" sz="1801" dirty="0" err="1">
                <a:solidFill>
                  <a:srgbClr val="B0B0B0"/>
                </a:solidFill>
              </a:rPr>
              <a:t>Season</a:t>
            </a:r>
            <a:endParaRPr lang="en-GB" sz="1801" dirty="0">
              <a:solidFill>
                <a:srgbClr val="B0B0B0"/>
              </a:solidFill>
            </a:endParaRPr>
          </a:p>
          <a:p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C20AF9-F812-28A3-3E05-C6E16D82B1EF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6">
            <a:extLst>
              <a:ext uri="{FF2B5EF4-FFF2-40B4-BE49-F238E27FC236}">
                <a16:creationId xmlns:a16="http://schemas.microsoft.com/office/drawing/2014/main" id="{E9F1AA5D-474D-E574-2209-181405379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8017" y="3240938"/>
            <a:ext cx="2920187" cy="246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2" tIns="45723" rIns="91442" bIns="45723" numCol="1" anchor="ctr" anchorCtr="0" compatLnSpc="1">
            <a:prstTxWarp prst="textNoShape">
              <a:avLst/>
            </a:prstTxWarp>
            <a:spAutoFit/>
          </a:bodyPr>
          <a:lstStyle/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en-US" sz="1500" b="1" dirty="0" err="1"/>
              <a:t>Key</a:t>
            </a:r>
            <a:r>
              <a:rPr lang="tr-TR" altLang="en-US" sz="1500" b="1" dirty="0"/>
              <a:t> </a:t>
            </a:r>
            <a:r>
              <a:rPr lang="tr-TR" altLang="en-US" sz="1500" b="1" dirty="0" err="1"/>
              <a:t>Matc</a:t>
            </a:r>
            <a:r>
              <a:rPr lang="en-GB" altLang="en-US" sz="1500" b="1" dirty="0"/>
              <a:t>h</a:t>
            </a:r>
            <a:r>
              <a:rPr lang="tr-TR" altLang="en-US" sz="1500" b="1" dirty="0" err="1"/>
              <a:t>up</a:t>
            </a:r>
            <a:r>
              <a:rPr lang="en-GB" altLang="en-US" sz="1500" b="1" dirty="0"/>
              <a:t>s</a:t>
            </a:r>
            <a:endParaRPr lang="tr-TR" altLang="en-US" sz="1500" b="1" dirty="0"/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1" dirty="0"/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u="sng" dirty="0"/>
              <a:t>Corner 3 PPS</a:t>
            </a:r>
            <a:r>
              <a:rPr lang="tr-TR" altLang="en-US" sz="1401" b="1" u="sng" dirty="0"/>
              <a:t>:</a:t>
            </a:r>
            <a:r>
              <a:rPr lang="en-US" altLang="en-US" sz="1401" b="1" u="sng" dirty="0"/>
              <a:t> </a:t>
            </a:r>
            <a:endParaRPr lang="tr-TR" altLang="en-US" sz="1401" b="1" u="sng" dirty="0"/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dirty="0"/>
              <a:t>BES offense:</a:t>
            </a:r>
            <a:r>
              <a:rPr lang="en-US" altLang="en-US" sz="1401" dirty="0"/>
              <a:t> 2 PPS (6</a:t>
            </a:r>
            <a:r>
              <a:rPr lang="en-US" altLang="en-US" sz="1401" baseline="30000" dirty="0"/>
              <a:t>th</a:t>
            </a:r>
            <a:r>
              <a:rPr lang="en-US" altLang="en-US" sz="1401" dirty="0"/>
              <a:t> most efficiency in EC) </a:t>
            </a:r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dirty="0"/>
              <a:t>LLI defense:</a:t>
            </a:r>
            <a:r>
              <a:rPr lang="en-US" altLang="en-US" sz="1401" dirty="0"/>
              <a:t> 0 PPS Allowed (6</a:t>
            </a:r>
            <a:r>
              <a:rPr lang="en-US" altLang="en-US" sz="1401" baseline="30000" dirty="0"/>
              <a:t>th </a:t>
            </a:r>
            <a:r>
              <a:rPr lang="en-US" altLang="en-US" sz="1401" dirty="0"/>
              <a:t>best)</a:t>
            </a:r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1" dirty="0"/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u="sng" dirty="0"/>
              <a:t>Rim PPS</a:t>
            </a:r>
            <a:r>
              <a:rPr lang="tr-TR" altLang="en-US" sz="1401" b="1" u="sng" dirty="0"/>
              <a:t>:</a:t>
            </a:r>
            <a:r>
              <a:rPr lang="en-US" altLang="en-US" sz="1401" b="1" u="sng" dirty="0"/>
              <a:t> </a:t>
            </a:r>
            <a:endParaRPr lang="tr-TR" altLang="en-US" sz="1401" b="1" u="sng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dirty="0"/>
              <a:t>LLI offense:</a:t>
            </a:r>
            <a:r>
              <a:rPr lang="en-US" altLang="en-US" sz="1401" dirty="0"/>
              <a:t> 2 PPS (</a:t>
            </a:r>
            <a:r>
              <a:rPr lang="en-GB" altLang="en-US" sz="1401" dirty="0"/>
              <a:t>5</a:t>
            </a:r>
            <a:r>
              <a:rPr lang="en-GB" altLang="en-US" sz="1401" baseline="30000" dirty="0"/>
              <a:t>th </a:t>
            </a:r>
            <a:r>
              <a:rPr lang="en-US" altLang="en-US" sz="1401" dirty="0"/>
              <a:t>most)</a:t>
            </a:r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dirty="0"/>
              <a:t>BES defense:</a:t>
            </a:r>
            <a:r>
              <a:rPr lang="en-US" altLang="en-US" sz="1401" dirty="0"/>
              <a:t> 1.33 Allowed (</a:t>
            </a:r>
            <a:r>
              <a:rPr lang="en-GB" altLang="en-US" sz="1401" dirty="0"/>
              <a:t>4</a:t>
            </a:r>
            <a:r>
              <a:rPr lang="en-GB" altLang="en-US" sz="1401" baseline="30000" dirty="0"/>
              <a:t>th</a:t>
            </a:r>
            <a:r>
              <a:rPr lang="en-US" altLang="en-US" sz="1401" baseline="30000" dirty="0"/>
              <a:t> </a:t>
            </a:r>
            <a:r>
              <a:rPr lang="en-US" altLang="en-US" sz="1401" dirty="0"/>
              <a:t>best)</a:t>
            </a:r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ACAF8C-E8D0-77A8-B5F9-05278174B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43" y="70537"/>
            <a:ext cx="2279484" cy="1282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92F5B-54A8-57B9-B988-3E7536EF9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" y="1463736"/>
            <a:ext cx="9411282" cy="53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60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47476-6798-A730-5705-17C4F4035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2E6F05-C9BA-EE88-47B1-2D2991B515CC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869BE-0351-ED5A-DCEE-C70BF5F65532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25513-2CFB-77CE-583F-CEB0057C51B5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04ABCA-B87A-7822-9AA1-A52CD4A33806}"/>
              </a:ext>
            </a:extLst>
          </p:cNvPr>
          <p:cNvSpPr txBox="1"/>
          <p:nvPr/>
        </p:nvSpPr>
        <p:spPr>
          <a:xfrm>
            <a:off x="174192" y="476044"/>
            <a:ext cx="3598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Ismael KAMAGATE | C | #4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27FA6C-191D-6EE0-DFE1-3F47E4D4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266960-08BB-2080-99DA-9D11F5C47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7"/>
          <a:stretch>
            <a:fillRect/>
          </a:stretch>
        </p:blipFill>
        <p:spPr>
          <a:xfrm>
            <a:off x="9925528" y="142097"/>
            <a:ext cx="2061686" cy="1262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6BB3C-0533-1528-BFD3-3A2F011EC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7"/>
          <a:stretch>
            <a:fillRect/>
          </a:stretch>
        </p:blipFill>
        <p:spPr>
          <a:xfrm>
            <a:off x="1002839" y="2988210"/>
            <a:ext cx="4231012" cy="386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897EC-150B-01B7-C5B6-0F17CFF5A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7"/>
          <a:stretch>
            <a:fillRect/>
          </a:stretch>
        </p:blipFill>
        <p:spPr>
          <a:xfrm>
            <a:off x="6587745" y="2679702"/>
            <a:ext cx="4437305" cy="4178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5E55C-5868-DA77-D59C-EC91A0D0D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05" y="1451975"/>
            <a:ext cx="7366357" cy="122772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0571C-94E5-37D4-72D0-6AD866358501}"/>
              </a:ext>
            </a:extLst>
          </p:cNvPr>
          <p:cNvCxnSpPr>
            <a:cxnSpLocks/>
          </p:cNvCxnSpPr>
          <p:nvPr/>
        </p:nvCxnSpPr>
        <p:spPr>
          <a:xfrm>
            <a:off x="5862184" y="3021874"/>
            <a:ext cx="0" cy="333291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EB4333-6370-8169-FAC3-B3EF4DB581D9}"/>
              </a:ext>
            </a:extLst>
          </p:cNvPr>
          <p:cNvSpPr txBox="1"/>
          <p:nvPr/>
        </p:nvSpPr>
        <p:spPr>
          <a:xfrm>
            <a:off x="1741683" y="2679702"/>
            <a:ext cx="3366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2024/25 Box Score Percentile Rankings (LBA)</a:t>
            </a:r>
          </a:p>
          <a:p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31610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CD965-4BD1-3552-0F70-9CD496CA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1406A1-30B4-31EB-F4B9-5A385478FA13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CE744D-6475-AE63-0551-F99702A53A7A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BA4CA5-7234-EBF0-3BEA-DD0509B996FF}"/>
              </a:ext>
            </a:extLst>
          </p:cNvPr>
          <p:cNvSpPr txBox="1"/>
          <p:nvPr/>
        </p:nvSpPr>
        <p:spPr>
          <a:xfrm>
            <a:off x="174192" y="476044"/>
            <a:ext cx="3598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Ismael KAMAGATE | C | #4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335883-7E8C-DEA8-1E07-239FFAD91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8C5CC3-EA5C-D0D6-E34A-FFE038B5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57"/>
          <a:stretch>
            <a:fillRect/>
          </a:stretch>
        </p:blipFill>
        <p:spPr>
          <a:xfrm>
            <a:off x="9925528" y="142097"/>
            <a:ext cx="2061686" cy="1262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D4BED9-61DE-0216-662B-C1C5D9ABC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9" y="1713141"/>
            <a:ext cx="4937742" cy="4937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683C84-EE90-5549-4B3B-E9B0B3B730B3}"/>
              </a:ext>
            </a:extLst>
          </p:cNvPr>
          <p:cNvSpPr txBox="1"/>
          <p:nvPr/>
        </p:nvSpPr>
        <p:spPr>
          <a:xfrm>
            <a:off x="174189" y="913740"/>
            <a:ext cx="158248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140818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C64CC-F853-E222-56DC-4ABF9059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BB04BA-E9CA-0163-F6C6-4441E2E42B3C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2E146-C4F6-25DE-B35E-FB27204D92BB}"/>
              </a:ext>
            </a:extLst>
          </p:cNvPr>
          <p:cNvSpPr txBox="1"/>
          <p:nvPr/>
        </p:nvSpPr>
        <p:spPr>
          <a:xfrm>
            <a:off x="174189" y="913740"/>
            <a:ext cx="79329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875E64-40FA-999A-537C-8336AC86D92D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576A0D-4B93-4E04-AF2F-7E8290B12026}"/>
              </a:ext>
            </a:extLst>
          </p:cNvPr>
          <p:cNvSpPr txBox="1"/>
          <p:nvPr/>
        </p:nvSpPr>
        <p:spPr>
          <a:xfrm>
            <a:off x="174192" y="476044"/>
            <a:ext cx="27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Ante ZIZIC | C | #41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EC8DB9-B696-C008-5E52-1D5D28A2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D77D6-BCFF-238D-935A-36A334D6F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8"/>
          <a:stretch>
            <a:fillRect/>
          </a:stretch>
        </p:blipFill>
        <p:spPr>
          <a:xfrm>
            <a:off x="9864225" y="148076"/>
            <a:ext cx="2101820" cy="1255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83A5-3C16-A64B-5CDB-DB0E94EC5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9"/>
          <a:stretch>
            <a:fillRect/>
          </a:stretch>
        </p:blipFill>
        <p:spPr>
          <a:xfrm>
            <a:off x="7308310" y="2133600"/>
            <a:ext cx="4792563" cy="4435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876F93-295C-2329-B516-703E47160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5"/>
          <a:stretch>
            <a:fillRect/>
          </a:stretch>
        </p:blipFill>
        <p:spPr>
          <a:xfrm>
            <a:off x="2171133" y="3979283"/>
            <a:ext cx="3047141" cy="2871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C7A6EC-88CE-638F-C666-DC8E76ABE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3" y="1442833"/>
            <a:ext cx="7104283" cy="254233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5E773E-2E8B-7FA3-9C20-9C20F149B294}"/>
              </a:ext>
            </a:extLst>
          </p:cNvPr>
          <p:cNvCxnSpPr>
            <a:cxnSpLocks/>
          </p:cNvCxnSpPr>
          <p:nvPr/>
        </p:nvCxnSpPr>
        <p:spPr>
          <a:xfrm>
            <a:off x="7394892" y="1560327"/>
            <a:ext cx="0" cy="5209129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F743ECD-CBF7-A5F6-FAD6-163D7064B52A}"/>
              </a:ext>
            </a:extLst>
          </p:cNvPr>
          <p:cNvSpPr txBox="1"/>
          <p:nvPr/>
        </p:nvSpPr>
        <p:spPr>
          <a:xfrm>
            <a:off x="7710665" y="1695333"/>
            <a:ext cx="474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2024/25 Box Score Percentile Rankings (</a:t>
            </a:r>
            <a:r>
              <a:rPr lang="en-GB" sz="1400" b="1" dirty="0" err="1"/>
              <a:t>EuroLeague</a:t>
            </a:r>
            <a:r>
              <a:rPr lang="en-GB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02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31608-C9E1-E5C8-9F74-1A79CC0C7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E5EBD1-245D-E646-C14D-163EA4AEBC19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D22E9-647B-8049-E9A0-02EAAAE6E44B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937C3E-026B-E044-2D38-0F0497DA3C26}"/>
              </a:ext>
            </a:extLst>
          </p:cNvPr>
          <p:cNvSpPr txBox="1"/>
          <p:nvPr/>
        </p:nvSpPr>
        <p:spPr>
          <a:xfrm>
            <a:off x="174192" y="476044"/>
            <a:ext cx="2747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Ante ZIZIC | C | #41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EC3A0F-3E5D-1A41-A7FD-0DE10054D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D8CF8-5A33-6995-A883-08838E7CE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8"/>
          <a:stretch>
            <a:fillRect/>
          </a:stretch>
        </p:blipFill>
        <p:spPr>
          <a:xfrm>
            <a:off x="9864225" y="148076"/>
            <a:ext cx="2101820" cy="1255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70771-DBF2-D3BC-B649-FB9F89641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49" y="2000691"/>
            <a:ext cx="4786819" cy="465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5EA59-4DF5-0FD7-F3BC-5F5D0D70CA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9" y="1715214"/>
            <a:ext cx="4994710" cy="4994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78822-C6DB-36CD-F7C0-710B962A3E11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D3EC9A-E2A2-4E21-8087-EBFA60DD3011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196F25-ED05-B8A3-394E-69BAD4A78AAC}"/>
              </a:ext>
            </a:extLst>
          </p:cNvPr>
          <p:cNvSpPr txBox="1"/>
          <p:nvPr/>
        </p:nvSpPr>
        <p:spPr>
          <a:xfrm>
            <a:off x="8288731" y="1638746"/>
            <a:ext cx="1937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EuroLeague</a:t>
            </a:r>
            <a:r>
              <a:rPr lang="en-GB" sz="1600" b="1" dirty="0"/>
              <a:t> 2024/25</a:t>
            </a:r>
          </a:p>
        </p:txBody>
      </p:sp>
    </p:spTree>
    <p:extLst>
      <p:ext uri="{BB962C8B-B14F-4D97-AF65-F5344CB8AC3E}">
        <p14:creationId xmlns:p14="http://schemas.microsoft.com/office/powerpoint/2010/main" val="176126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90ED6-6759-CACE-5F19-03DA7DFD6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9FB09C-9E2C-827F-F620-9A68D050E52A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BF9C7-97D1-548B-FD04-5B7E97B5417B}"/>
              </a:ext>
            </a:extLst>
          </p:cNvPr>
          <p:cNvSpPr txBox="1"/>
          <p:nvPr/>
        </p:nvSpPr>
        <p:spPr>
          <a:xfrm>
            <a:off x="174178" y="913740"/>
            <a:ext cx="2218236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As of October 3, 2025</a:t>
            </a:r>
          </a:p>
          <a:p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FB85A1-C5B8-58F1-C4CE-11225AA9674E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DCE39B-BC7C-1DF7-D591-C817BE7805CE}"/>
              </a:ext>
            </a:extLst>
          </p:cNvPr>
          <p:cNvSpPr txBox="1"/>
          <p:nvPr/>
        </p:nvSpPr>
        <p:spPr>
          <a:xfrm>
            <a:off x="174184" y="476044"/>
            <a:ext cx="792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Key Rankings of Dusan </a:t>
            </a:r>
            <a:r>
              <a:rPr lang="en-GB" sz="2400" b="1" dirty="0" err="1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Alimpijevic</a:t>
            </a:r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 Coached Teams (</a:t>
            </a:r>
            <a:r>
              <a:rPr lang="en-GB" sz="2400" b="1" dirty="0" err="1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EuroCup</a:t>
            </a:r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ECA1E-A236-6891-F5C2-5942A2705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059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8C328C-F605-99E3-D666-27C6A4AAB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r="5571" b="49541"/>
          <a:stretch>
            <a:fillRect/>
          </a:stretch>
        </p:blipFill>
        <p:spPr>
          <a:xfrm>
            <a:off x="10131677" y="135437"/>
            <a:ext cx="1676939" cy="1269242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B40DB255-E534-033C-6F28-ACF49E6EF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88" y="5422837"/>
            <a:ext cx="9717344" cy="95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2" tIns="45723" rIns="91442" bIns="45723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1" b="1" dirty="0"/>
              <a:t>Trends Across Seasons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1" b="1" dirty="0"/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dirty="0"/>
              <a:t>Offensive identity</a:t>
            </a:r>
            <a:r>
              <a:rPr lang="en-US" altLang="en-US" sz="1401" dirty="0"/>
              <a:t>: Low turnovers, increasing 3-point volume (especially ATB), but inconsistent shooting efficiency and rebounding.</a:t>
            </a:r>
          </a:p>
          <a:p>
            <a:pPr defTabSz="91431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1" b="1" dirty="0"/>
              <a:t>Defensive identity</a:t>
            </a:r>
            <a:r>
              <a:rPr lang="en-US" altLang="en-US" sz="1401" dirty="0"/>
              <a:t>: Good rebounding, some years forcing high turnovers, but inconsistent shot defense.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0571E-3BA3-92D9-9890-3C3AF54F2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8"/>
          <a:stretch>
            <a:fillRect/>
          </a:stretch>
        </p:blipFill>
        <p:spPr>
          <a:xfrm>
            <a:off x="11" y="1560077"/>
            <a:ext cx="12192000" cy="37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08881-200A-0E38-4AD1-840B4290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D2B0B17-C2AC-1ABC-D952-F3D88108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7"/>
          <a:stretch>
            <a:fillRect/>
          </a:stretch>
        </p:blipFill>
        <p:spPr>
          <a:xfrm>
            <a:off x="905251" y="2877535"/>
            <a:ext cx="4319890" cy="39804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122090-7358-CD40-AF52-9A09D8F89F99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941B16-1FC2-A431-6136-EF36A8747342}"/>
              </a:ext>
            </a:extLst>
          </p:cNvPr>
          <p:cNvSpPr txBox="1"/>
          <p:nvPr/>
        </p:nvSpPr>
        <p:spPr>
          <a:xfrm>
            <a:off x="-1802" y="6354792"/>
            <a:ext cx="1490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2024/25 Box Score Percentile Rankings</a:t>
            </a:r>
          </a:p>
          <a:p>
            <a:endParaRPr lang="en-GB" sz="105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84FB86-350E-00A7-261C-8F0E982BE0C2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82D0E0-E44B-5C19-2148-AA5FAD1F573B}"/>
              </a:ext>
            </a:extLst>
          </p:cNvPr>
          <p:cNvSpPr txBox="1"/>
          <p:nvPr/>
        </p:nvSpPr>
        <p:spPr>
          <a:xfrm>
            <a:off x="174202" y="476044"/>
            <a:ext cx="364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Brynton LEMAR | PG | #11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4EDBDF-49DA-4F55-7BD9-EC392579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AB2A0C-1669-F21A-7FD3-69BCF0037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35"/>
          <a:stretch>
            <a:fillRect/>
          </a:stretch>
        </p:blipFill>
        <p:spPr>
          <a:xfrm>
            <a:off x="9910478" y="145668"/>
            <a:ext cx="2081511" cy="12590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7D4E3F-F0B0-D908-2F6B-8DEA08092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/>
          <a:stretch>
            <a:fillRect/>
          </a:stretch>
        </p:blipFill>
        <p:spPr>
          <a:xfrm>
            <a:off x="6574046" y="2906314"/>
            <a:ext cx="4186558" cy="39485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A53E83-F6D8-7F11-58E3-D432B7E1BEDE}"/>
              </a:ext>
            </a:extLst>
          </p:cNvPr>
          <p:cNvCxnSpPr>
            <a:cxnSpLocks/>
          </p:cNvCxnSpPr>
          <p:nvPr/>
        </p:nvCxnSpPr>
        <p:spPr>
          <a:xfrm>
            <a:off x="5862184" y="3021874"/>
            <a:ext cx="0" cy="333291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578D764-5155-31CD-D422-9F8F4ECD5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21" y="1458280"/>
            <a:ext cx="8746125" cy="14480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ED619CF-14F1-F8E9-9D99-0278E7B01C56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250218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6BA3-51BE-0DFD-DC61-8539ED20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FC2005-6D45-4069-BB7A-9C11AE53CB69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79CBF-3FA7-C4AD-0538-BF5738D71C45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2BEE27-B1E7-3735-6B48-A3D800AC6D16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90926E-4C88-6E5A-CCCA-843ACFFF32DF}"/>
              </a:ext>
            </a:extLst>
          </p:cNvPr>
          <p:cNvSpPr txBox="1"/>
          <p:nvPr/>
        </p:nvSpPr>
        <p:spPr>
          <a:xfrm>
            <a:off x="174202" y="476044"/>
            <a:ext cx="364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Brynton LEMAR | PG | #11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F7BA7B-9364-248A-1C1A-1E072CAAF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3172D2-EEAA-0CBE-DC79-B7CDBB225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35"/>
          <a:stretch>
            <a:fillRect/>
          </a:stretch>
        </p:blipFill>
        <p:spPr>
          <a:xfrm>
            <a:off x="9910478" y="145668"/>
            <a:ext cx="2081511" cy="1259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758094-E080-F94C-48DA-2C0EC4706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217" y="1845709"/>
            <a:ext cx="4825004" cy="4687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EEAED-4F43-7D11-30B4-7856E5102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82" y="1664052"/>
            <a:ext cx="4869001" cy="4869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68D5DD-E36E-27FB-1841-EB97BD0DA1A9}"/>
              </a:ext>
            </a:extLst>
          </p:cNvPr>
          <p:cNvSpPr txBox="1"/>
          <p:nvPr/>
        </p:nvSpPr>
        <p:spPr>
          <a:xfrm>
            <a:off x="8523698" y="1537514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86248-8B53-864F-726C-3966B3EF544B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33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14D2E-76C7-D8F0-DDA0-C011140C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89D51B-A573-AA24-3DC7-91F96DA8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"/>
          <a:stretch>
            <a:fillRect/>
          </a:stretch>
        </p:blipFill>
        <p:spPr>
          <a:xfrm>
            <a:off x="995406" y="2743291"/>
            <a:ext cx="4518945" cy="41146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846340-0513-9305-B673-FFA945702631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C6312B-4AD9-1E07-3601-B4764972692B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BEE1B7-3B11-0FA0-5D94-F019A73494D3}"/>
              </a:ext>
            </a:extLst>
          </p:cNvPr>
          <p:cNvSpPr txBox="1"/>
          <p:nvPr/>
        </p:nvSpPr>
        <p:spPr>
          <a:xfrm>
            <a:off x="174177" y="476044"/>
            <a:ext cx="346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Devon DOTSON | SG | #1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079E83F-EE21-988A-17EC-3B42D1C51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B31CDA-F8AB-3886-CA37-37F15C3B4DD8}"/>
              </a:ext>
            </a:extLst>
          </p:cNvPr>
          <p:cNvSpPr txBox="1"/>
          <p:nvPr/>
        </p:nvSpPr>
        <p:spPr>
          <a:xfrm>
            <a:off x="-4723" y="6381956"/>
            <a:ext cx="20987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/>
              <a:t>2024/25 Box Score Percentile Rankings</a:t>
            </a:r>
          </a:p>
          <a:p>
            <a:endParaRPr lang="en-GB" sz="105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02860-4631-4049-E605-2EF88AAD0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30"/>
          <a:stretch>
            <a:fillRect/>
          </a:stretch>
        </p:blipFill>
        <p:spPr>
          <a:xfrm>
            <a:off x="9781998" y="112874"/>
            <a:ext cx="2248690" cy="12913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509111-895A-C1A1-0F2F-2FFAF4D2A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3"/>
          <a:stretch>
            <a:fillRect/>
          </a:stretch>
        </p:blipFill>
        <p:spPr>
          <a:xfrm>
            <a:off x="6418441" y="2743291"/>
            <a:ext cx="4379787" cy="4114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A1FA91-C28D-4CEC-145C-753F74F03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037" y="1452470"/>
            <a:ext cx="8003925" cy="13099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9CBA56-E8DE-B04B-ADE9-E594F80A7E27}"/>
              </a:ext>
            </a:extLst>
          </p:cNvPr>
          <p:cNvCxnSpPr>
            <a:cxnSpLocks/>
          </p:cNvCxnSpPr>
          <p:nvPr/>
        </p:nvCxnSpPr>
        <p:spPr>
          <a:xfrm>
            <a:off x="5862184" y="3021874"/>
            <a:ext cx="0" cy="333291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EBEC79-9B8D-0DD3-B208-A193F7B22F42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201836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729F9-FA3D-14EF-BB78-63C95DCAE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D6D496-F290-9E24-6A74-33AD6A2362D9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D9242-0832-0A91-53AB-6D8C261FFEB5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57E823-A55B-CCD4-AF53-160BE2C0208C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5B4C7DE-EC9B-826F-3D29-89A678916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139EA0-CBD9-46AA-02F4-C09AA4D55713}"/>
              </a:ext>
            </a:extLst>
          </p:cNvPr>
          <p:cNvSpPr txBox="1"/>
          <p:nvPr/>
        </p:nvSpPr>
        <p:spPr>
          <a:xfrm>
            <a:off x="8321723" y="1594429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2C9EAE-8678-3EB9-B4FB-971DA4A88E97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494913E-7BBE-0C6C-7CC8-06627D0F2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6" y="1591211"/>
            <a:ext cx="5068381" cy="5068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E93EC-839B-73C4-F067-8549ECB5A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5" y="1938872"/>
            <a:ext cx="4823351" cy="4720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6B0264-F052-3EFE-239F-3C487FF65852}"/>
              </a:ext>
            </a:extLst>
          </p:cNvPr>
          <p:cNvSpPr txBox="1"/>
          <p:nvPr/>
        </p:nvSpPr>
        <p:spPr>
          <a:xfrm>
            <a:off x="174177" y="476044"/>
            <a:ext cx="346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Devon DOTSON | SG | #1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14B4C6-4DDA-60B0-2AEE-D2A66852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30"/>
          <a:stretch>
            <a:fillRect/>
          </a:stretch>
        </p:blipFill>
        <p:spPr>
          <a:xfrm>
            <a:off x="9781998" y="112874"/>
            <a:ext cx="2248690" cy="12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4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90362-372D-4C3F-4B8C-F8B8EB400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CAB7DF-CD78-4ABA-9EA2-ED42B0A7DA24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A7989B-BD07-E22E-B7B7-21D5BA01FF88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4EE406-F959-D123-C4F5-1BB5F25EE1C8}"/>
              </a:ext>
            </a:extLst>
          </p:cNvPr>
          <p:cNvSpPr txBox="1"/>
          <p:nvPr/>
        </p:nvSpPr>
        <p:spPr>
          <a:xfrm>
            <a:off x="174191" y="476044"/>
            <a:ext cx="32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Berk UGURLU | SG | #6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5B803A-6303-C343-2330-BD1DE5E5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F515DE-A7C6-0438-31A0-382E45CE8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9"/>
          <a:stretch>
            <a:fillRect/>
          </a:stretch>
        </p:blipFill>
        <p:spPr>
          <a:xfrm>
            <a:off x="9792329" y="121494"/>
            <a:ext cx="2159204" cy="12834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459F51-7A11-94D2-87C1-E2369A7FE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/>
          <a:stretch>
            <a:fillRect/>
          </a:stretch>
        </p:blipFill>
        <p:spPr>
          <a:xfrm>
            <a:off x="1152975" y="2962923"/>
            <a:ext cx="4264988" cy="38950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0F2CE-D2C6-E25C-C2F6-5BBEEA841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/>
          <a:stretch>
            <a:fillRect/>
          </a:stretch>
        </p:blipFill>
        <p:spPr>
          <a:xfrm>
            <a:off x="6524377" y="2962940"/>
            <a:ext cx="4138556" cy="3895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C01E4E-6843-7D87-3F76-0F493AEE2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89" y="1452846"/>
            <a:ext cx="7539990" cy="14806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40B96C-EFE6-02CD-96A2-A69D8EE82DC4}"/>
              </a:ext>
            </a:extLst>
          </p:cNvPr>
          <p:cNvCxnSpPr>
            <a:cxnSpLocks/>
          </p:cNvCxnSpPr>
          <p:nvPr/>
        </p:nvCxnSpPr>
        <p:spPr>
          <a:xfrm>
            <a:off x="5862184" y="3021874"/>
            <a:ext cx="0" cy="333291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17FED2-D4BA-82C6-D308-3EC01EDDA3F9}"/>
              </a:ext>
            </a:extLst>
          </p:cNvPr>
          <p:cNvSpPr txBox="1"/>
          <p:nvPr/>
        </p:nvSpPr>
        <p:spPr>
          <a:xfrm>
            <a:off x="0" y="6354791"/>
            <a:ext cx="18462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/>
              <a:t>2024/25 Box Score Percentile Rankings</a:t>
            </a:r>
          </a:p>
          <a:p>
            <a:endParaRPr lang="en-GB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94600-C1A3-B3D2-63E3-7E9897AC9B40}"/>
              </a:ext>
            </a:extLst>
          </p:cNvPr>
          <p:cNvSpPr txBox="1"/>
          <p:nvPr/>
        </p:nvSpPr>
        <p:spPr>
          <a:xfrm>
            <a:off x="174189" y="913740"/>
            <a:ext cx="793294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Profile</a:t>
            </a:r>
          </a:p>
          <a:p>
            <a:endParaRPr lang="en-GB" sz="1801" dirty="0"/>
          </a:p>
        </p:txBody>
      </p:sp>
    </p:spTree>
    <p:extLst>
      <p:ext uri="{BB962C8B-B14F-4D97-AF65-F5344CB8AC3E}">
        <p14:creationId xmlns:p14="http://schemas.microsoft.com/office/powerpoint/2010/main" val="253831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349C-E13A-22F0-0456-86B2DBC7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F8F8F1-EBB4-5827-0CA1-ED4478B59BA4}"/>
              </a:ext>
            </a:extLst>
          </p:cNvPr>
          <p:cNvSpPr/>
          <p:nvPr/>
        </p:nvSpPr>
        <p:spPr>
          <a:xfrm>
            <a:off x="11" y="16"/>
            <a:ext cx="12192000" cy="142336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2962DD-40FA-3112-FDF4-79E682D8CBC5}"/>
              </a:ext>
            </a:extLst>
          </p:cNvPr>
          <p:cNvCxnSpPr/>
          <p:nvPr/>
        </p:nvCxnSpPr>
        <p:spPr>
          <a:xfrm>
            <a:off x="11" y="1423361"/>
            <a:ext cx="12192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1CEDB4-B267-4473-075A-7A017B367BE0}"/>
              </a:ext>
            </a:extLst>
          </p:cNvPr>
          <p:cNvSpPr txBox="1"/>
          <p:nvPr/>
        </p:nvSpPr>
        <p:spPr>
          <a:xfrm>
            <a:off x="174191" y="476044"/>
            <a:ext cx="32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Berk UGURLU | SG | #6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2BC59F-93B8-3AD8-635F-4B3B0E8FB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03" y="83782"/>
            <a:ext cx="1255819" cy="1255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D057FC-05EF-D505-5049-E4067FC19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9"/>
          <a:stretch>
            <a:fillRect/>
          </a:stretch>
        </p:blipFill>
        <p:spPr>
          <a:xfrm>
            <a:off x="9792329" y="121494"/>
            <a:ext cx="2159204" cy="1283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824DD0-41DA-3AB3-C27C-6740BBE3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990" y="1786557"/>
            <a:ext cx="4833951" cy="4717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65AA91-5A7F-F285-67AE-298741D85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2" y="1578733"/>
            <a:ext cx="4925541" cy="4925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FACF22-CD33-46A5-D7F2-6AA563659142}"/>
              </a:ext>
            </a:extLst>
          </p:cNvPr>
          <p:cNvSpPr txBox="1"/>
          <p:nvPr/>
        </p:nvSpPr>
        <p:spPr>
          <a:xfrm>
            <a:off x="174189" y="913740"/>
            <a:ext cx="1672253" cy="646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1" dirty="0">
                <a:solidFill>
                  <a:srgbClr val="B0B0B0"/>
                </a:solidFill>
              </a:rPr>
              <a:t>Shooting Charts</a:t>
            </a:r>
          </a:p>
          <a:p>
            <a:endParaRPr lang="en-GB" sz="180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8CF0F1-8B85-FA95-60BB-17D977E938A0}"/>
              </a:ext>
            </a:extLst>
          </p:cNvPr>
          <p:cNvCxnSpPr/>
          <p:nvPr/>
        </p:nvCxnSpPr>
        <p:spPr>
          <a:xfrm>
            <a:off x="5957978" y="1537514"/>
            <a:ext cx="0" cy="5122078"/>
          </a:xfrm>
          <a:prstGeom prst="line">
            <a:avLst/>
          </a:prstGeom>
          <a:ln w="28575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3D9855-DC11-CDA3-AAE8-1A4FCF99FB75}"/>
              </a:ext>
            </a:extLst>
          </p:cNvPr>
          <p:cNvSpPr txBox="1"/>
          <p:nvPr/>
        </p:nvSpPr>
        <p:spPr>
          <a:xfrm>
            <a:off x="8356482" y="1485372"/>
            <a:ext cx="1713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err="1"/>
              <a:t>EuroCup</a:t>
            </a:r>
            <a:r>
              <a:rPr lang="en-GB" sz="1600" b="1" dirty="0"/>
              <a:t> 2024/25</a:t>
            </a:r>
          </a:p>
        </p:txBody>
      </p:sp>
    </p:spTree>
    <p:extLst>
      <p:ext uri="{BB962C8B-B14F-4D97-AF65-F5344CB8AC3E}">
        <p14:creationId xmlns:p14="http://schemas.microsoft.com/office/powerpoint/2010/main" val="2105246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12386</TotalTime>
  <Words>368</Words>
  <Application>Microsoft Office PowerPoint</Application>
  <PresentationFormat>Widescreen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Sans Serif Collection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Can Sahin</dc:creator>
  <cp:lastModifiedBy>Can Sahin</cp:lastModifiedBy>
  <cp:revision>103</cp:revision>
  <dcterms:created xsi:type="dcterms:W3CDTF">2025-10-01T02:31:59Z</dcterms:created>
  <dcterms:modified xsi:type="dcterms:W3CDTF">2025-10-12T21:44:52Z</dcterms:modified>
</cp:coreProperties>
</file>